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12"/>
  </p:notesMasterIdLst>
  <p:sldIdLst>
    <p:sldId id="409" r:id="rId2"/>
    <p:sldId id="411" r:id="rId3"/>
    <p:sldId id="421" r:id="rId4"/>
    <p:sldId id="422" r:id="rId5"/>
    <p:sldId id="423" r:id="rId6"/>
    <p:sldId id="418" r:id="rId7"/>
    <p:sldId id="424" r:id="rId8"/>
    <p:sldId id="425" r:id="rId9"/>
    <p:sldId id="426" r:id="rId10"/>
    <p:sldId id="410" r:id="rId11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3809"/>
    <a:srgbClr val="BCCACD"/>
    <a:srgbClr val="9C3E0F"/>
    <a:srgbClr val="411B05"/>
    <a:srgbClr val="551C01"/>
    <a:srgbClr val="FFE628"/>
    <a:srgbClr val="FF9900"/>
    <a:srgbClr val="FC9B02"/>
    <a:srgbClr val="FFFF0D"/>
    <a:srgbClr val="FF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36" d="100"/>
          <a:sy n="136" d="100"/>
        </p:scale>
        <p:origin x="10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989701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44500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24708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559977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34366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373774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30498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218422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10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128691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CA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olaylar/2025/may/947289(meqale)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5/may/949542(meqale)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xalqqazeti/2025/may/950292(meqale)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baki_xeber/2025/may/948659(meqale)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5/yanvar/930892(meqale)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5/may/951420(meqale)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mart/938225(meqale)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respublika/2025/mart/940059(meqale)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iyun/955054(meqale)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9351E231-BCD0-42A8-866D-C6123BA64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0116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FD68CC-0466-417F-AAE1-8B24E46B95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9" y="101991"/>
            <a:ext cx="2467829" cy="90556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2CA076-586E-46F5-9F4D-28B8CBADBC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0990" y="662867"/>
            <a:ext cx="3299632" cy="348710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2EE1AD2-03A4-4148-861C-62CEDCAFB626}"/>
              </a:ext>
            </a:extLst>
          </p:cNvPr>
          <p:cNvSpPr/>
          <p:nvPr/>
        </p:nvSpPr>
        <p:spPr>
          <a:xfrm>
            <a:off x="3612588" y="1162270"/>
            <a:ext cx="3998033" cy="30239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en-US" sz="4000" b="1" i="1" cap="none" spc="0" dirty="0">
                <a:ln w="66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943809"/>
                </a:solidFill>
                <a:effectLst>
                  <a:outerShdw dist="38100" dir="2700000" algn="tl" rotWithShape="0">
                    <a:schemeClr val="accent2"/>
                  </a:outerShdw>
                  <a:reflection blurRad="6350" stA="50000" endA="300" endPos="50000" dist="29997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10</a:t>
            </a:r>
            <a:r>
              <a:rPr lang="az-Latn-AZ" sz="4000" b="1" i="1" cap="none" spc="0" dirty="0">
                <a:ln w="66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943809"/>
                </a:solidFill>
                <a:effectLst>
                  <a:outerShdw dist="38100" dir="2700000" algn="tl" rotWithShape="0">
                    <a:schemeClr val="accent2"/>
                  </a:outerShdw>
                  <a:reflection blurRad="6350" stA="50000" endA="300" endPos="50000" dist="29997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dekabr</a:t>
            </a:r>
            <a:r>
              <a:rPr lang="en-US" sz="4000" b="1" i="1" cap="none" spc="0" dirty="0">
                <a:ln w="66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943809"/>
                </a:solidFill>
                <a:effectLst>
                  <a:outerShdw dist="38100" dir="2700000" algn="tl" rotWithShape="0">
                    <a:schemeClr val="accent2"/>
                  </a:outerShdw>
                  <a:reflection blurRad="6350" stA="50000" endA="300" endPos="50000" dist="29997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endParaRPr lang="az-Latn-AZ" sz="4000" b="1" i="1" cap="none" spc="0" dirty="0">
              <a:ln w="660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943809"/>
              </a:solidFill>
              <a:effectLst>
                <a:outerShdw dist="38100" dir="2700000" algn="tl" rotWithShape="0">
                  <a:schemeClr val="accent2"/>
                </a:outerShdw>
                <a:reflection blurRad="6350" stA="50000" endA="300" endPos="50000" dist="29997" dir="5400000" sy="-100000" algn="bl" rotWithShape="0"/>
              </a:effectLst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lvl="0" algn="ctr">
              <a:spcBef>
                <a:spcPts val="500"/>
              </a:spcBef>
              <a:spcAft>
                <a:spcPts val="1200"/>
              </a:spcAft>
            </a:pPr>
            <a:r>
              <a:rPr lang="en-US" sz="3600" b="1" i="1" cap="none" spc="0" dirty="0" err="1">
                <a:ln w="66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943809"/>
                </a:solidFill>
                <a:effectLst>
                  <a:outerShdw dist="38100" dir="2700000" algn="tl" rotWithShape="0">
                    <a:schemeClr val="accent2"/>
                  </a:outerShdw>
                  <a:reflection blurRad="6350" stA="50000" endA="300" endPos="50000" dist="29997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Beynəlxalq</a:t>
            </a:r>
            <a:r>
              <a:rPr lang="en-US" sz="3600" b="1" i="1" cap="none" spc="0" dirty="0">
                <a:ln w="66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943809"/>
                </a:solidFill>
                <a:effectLst>
                  <a:outerShdw dist="38100" dir="2700000" algn="tl" rotWithShape="0">
                    <a:schemeClr val="accent2"/>
                  </a:outerShdw>
                  <a:reflection blurRad="6350" stA="50000" endA="300" endPos="50000" dist="29997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endParaRPr lang="az-Latn-AZ" sz="3600" b="1" i="1" dirty="0">
              <a:ln w="660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943809"/>
              </a:solidFill>
              <a:effectLst>
                <a:outerShdw dist="38100" dir="2700000" algn="tl" rotWithShape="0">
                  <a:schemeClr val="accent2"/>
                </a:outerShdw>
                <a:reflection blurRad="6350" stA="50000" endA="300" endPos="50000" dist="29997" dir="5400000" sy="-100000" algn="bl" rotWithShape="0"/>
              </a:effectLst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lvl="0" algn="ctr">
              <a:spcBef>
                <a:spcPts val="500"/>
              </a:spcBef>
              <a:spcAft>
                <a:spcPts val="1200"/>
              </a:spcAft>
            </a:pPr>
            <a:r>
              <a:rPr lang="en-US" sz="3600" b="1" i="1" dirty="0" err="1">
                <a:ln w="66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943809"/>
                </a:solidFill>
                <a:effectLst>
                  <a:outerShdw dist="38100" dir="2700000" algn="tl" rotWithShape="0">
                    <a:schemeClr val="accent2"/>
                  </a:outerShdw>
                  <a:reflection blurRad="6350" stA="50000" endA="300" endPos="50000" dist="29997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İnsan</a:t>
            </a:r>
            <a:r>
              <a:rPr lang="en-US" sz="3600" b="1" i="1" dirty="0">
                <a:ln w="66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943809"/>
                </a:solidFill>
                <a:effectLst>
                  <a:outerShdw dist="38100" dir="2700000" algn="tl" rotWithShape="0">
                    <a:schemeClr val="accent2"/>
                  </a:outerShdw>
                  <a:reflection blurRad="6350" stA="50000" endA="300" endPos="50000" dist="29997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3600" b="1" i="1" dirty="0" err="1">
                <a:ln w="66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943809"/>
                </a:solidFill>
                <a:effectLst>
                  <a:outerShdw dist="38100" dir="2700000" algn="tl" rotWithShape="0">
                    <a:schemeClr val="accent2"/>
                  </a:outerShdw>
                  <a:reflection blurRad="6350" stA="50000" endA="300" endPos="50000" dist="29997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Hüquqları</a:t>
            </a:r>
            <a:endParaRPr lang="az-Latn-AZ" sz="3600" b="1" i="1" dirty="0">
              <a:ln w="660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943809"/>
              </a:solidFill>
              <a:effectLst>
                <a:outerShdw dist="38100" dir="2700000" algn="tl" rotWithShape="0">
                  <a:schemeClr val="accent2"/>
                </a:outerShdw>
                <a:reflection blurRad="6350" stA="50000" endA="300" endPos="50000" dist="29997" dir="5400000" sy="-100000" algn="bl" rotWithShape="0"/>
              </a:effectLst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lvl="0" algn="ctr">
              <a:spcBef>
                <a:spcPts val="500"/>
              </a:spcBef>
              <a:spcAft>
                <a:spcPts val="1200"/>
              </a:spcAft>
            </a:pPr>
            <a:r>
              <a:rPr lang="en-US" sz="3600" b="1" i="1" dirty="0" err="1">
                <a:ln w="66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943809"/>
                </a:solidFill>
                <a:effectLst>
                  <a:outerShdw dist="38100" dir="2700000" algn="tl" rotWithShape="0">
                    <a:schemeClr val="accent2"/>
                  </a:outerShdw>
                  <a:reflection blurRad="6350" stA="50000" endA="300" endPos="50000" dist="29997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Günü</a:t>
            </a:r>
            <a:endParaRPr lang="az-Latn-AZ" sz="3600" b="1" i="1" dirty="0">
              <a:ln w="660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943809"/>
              </a:solidFill>
              <a:effectLst>
                <a:outerShdw dist="38100" dir="2700000" algn="tl" rotWithShape="0">
                  <a:schemeClr val="accent2"/>
                </a:outerShdw>
                <a:reflection blurRad="6350" stA="50000" endA="300" endPos="50000" dist="29997" dir="5400000" sy="-100000" algn="bl" rotWithShape="0"/>
              </a:effectLst>
              <a:latin typeface="Arial" panose="020B0604020202020204" pitchFamily="34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96C402-7D55-489D-A383-28339800D5B2}"/>
              </a:ext>
            </a:extLst>
          </p:cNvPr>
          <p:cNvSpPr txBox="1"/>
          <p:nvPr/>
        </p:nvSpPr>
        <p:spPr>
          <a:xfrm>
            <a:off x="91122" y="11167"/>
            <a:ext cx="79819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Heydər</a:t>
            </a:r>
            <a:r>
              <a:rPr lang="en-US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Əliyev</a:t>
            </a:r>
            <a:r>
              <a:rPr lang="en-US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və</a:t>
            </a:r>
            <a:endParaRPr 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</a:endParaRPr>
          </a:p>
          <a:p>
            <a:pPr algn="ctr"/>
            <a:r>
              <a:rPr lang="en-US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Azərbaycanda</a:t>
            </a:r>
            <a:r>
              <a:rPr lang="en-US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insan</a:t>
            </a:r>
            <a:r>
              <a:rPr lang="en-US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hüquqları</a:t>
            </a:r>
            <a:endParaRPr 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B9B5E7-D55A-4A6A-BF38-31603FF88F7F}"/>
              </a:ext>
            </a:extLst>
          </p:cNvPr>
          <p:cNvSpPr txBox="1"/>
          <p:nvPr/>
        </p:nvSpPr>
        <p:spPr>
          <a:xfrm>
            <a:off x="509366" y="5254040"/>
            <a:ext cx="7458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https://www.anl.az/down/meqale/olaylar/2025/may/947289(meqale).pdf</a:t>
            </a:r>
            <a:r>
              <a:rPr lang="az-Latn-AZ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AF215E-9808-4906-9F0F-4419B5F1E4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59" y="842164"/>
            <a:ext cx="7458075" cy="4316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96BFFF-012F-4C74-B17B-676E81EC32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15" y="902452"/>
            <a:ext cx="2976463" cy="200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55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D8E667C-B3F4-448B-BFE1-1ACA78FF93C7}"/>
              </a:ext>
            </a:extLst>
          </p:cNvPr>
          <p:cNvSpPr txBox="1"/>
          <p:nvPr/>
        </p:nvSpPr>
        <p:spPr>
          <a:xfrm>
            <a:off x="851076" y="73748"/>
            <a:ext cx="6397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Qərbi Azərbaycana qayıdış insan hüquqlarının aliliyinin mühüm şərti kimi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E36AE6-2E5A-4C0A-A006-A441422EA014}"/>
              </a:ext>
            </a:extLst>
          </p:cNvPr>
          <p:cNvSpPr txBox="1"/>
          <p:nvPr/>
        </p:nvSpPr>
        <p:spPr>
          <a:xfrm>
            <a:off x="484981" y="5250104"/>
            <a:ext cx="7129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https://www.anl.az/down/meqale/azerbaycan/2025/may/949542(meqale).pdf</a:t>
            </a:r>
            <a:r>
              <a:rPr lang="az-Latn-AZ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EE3FC3-521B-47AF-A29E-A40F3BB3E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76" y="766246"/>
            <a:ext cx="6397272" cy="448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829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88681C-AE35-4AA8-9C50-5F3265BBD01E}"/>
              </a:ext>
            </a:extLst>
          </p:cNvPr>
          <p:cNvSpPr txBox="1"/>
          <p:nvPr/>
        </p:nvSpPr>
        <p:spPr>
          <a:xfrm>
            <a:off x="509587" y="5134659"/>
            <a:ext cx="7589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https://www.anl.az/down/meqale/xalqqazeti/2025/may/950292(meqale).pdf</a:t>
            </a:r>
            <a:r>
              <a:rPr lang="az-Latn-AZ" dirty="0"/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34EBCF-0DB3-47D4-9889-1B8BB1E6C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527" y="220534"/>
            <a:ext cx="6096370" cy="4768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9273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88681C-AE35-4AA8-9C50-5F3265BBD01E}"/>
              </a:ext>
            </a:extLst>
          </p:cNvPr>
          <p:cNvSpPr txBox="1"/>
          <p:nvPr/>
        </p:nvSpPr>
        <p:spPr>
          <a:xfrm>
            <a:off x="509587" y="5134659"/>
            <a:ext cx="7589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https://www.anl.az/down/meqale/baki_xeber/2025/may/948659(meqale).pdf</a:t>
            </a:r>
            <a:r>
              <a:rPr lang="az-Latn-AZ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B0A579-789E-4398-8CBB-6D1B00AC6416}"/>
              </a:ext>
            </a:extLst>
          </p:cNvPr>
          <p:cNvSpPr txBox="1"/>
          <p:nvPr/>
        </p:nvSpPr>
        <p:spPr>
          <a:xfrm>
            <a:off x="640080" y="220534"/>
            <a:ext cx="7223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Azərbaycanın ən böyük insan haqları layihəsi – </a:t>
            </a:r>
          </a:p>
          <a:p>
            <a:pPr algn="ctr"/>
            <a:r>
              <a:rPr lang="az-Latn-AZ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Qərbi azərbaycanlıların qayıdışı...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F7D198-5E3B-4781-98AD-795E15FB7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956" y="1258240"/>
            <a:ext cx="7550883" cy="335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7610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88681C-AE35-4AA8-9C50-5F3265BBD01E}"/>
              </a:ext>
            </a:extLst>
          </p:cNvPr>
          <p:cNvSpPr txBox="1"/>
          <p:nvPr/>
        </p:nvSpPr>
        <p:spPr>
          <a:xfrm>
            <a:off x="509587" y="5134659"/>
            <a:ext cx="7589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https://www.anl.az/down/meqale/azerbaycan/2025/yanvar/930892(meqale).pdf</a:t>
            </a:r>
            <a:r>
              <a:rPr lang="az-Latn-AZ" dirty="0"/>
              <a:t>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30650D6-31ED-4B1E-BA91-B14D4284D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484" y="323850"/>
            <a:ext cx="7536672" cy="4600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4956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88681C-AE35-4AA8-9C50-5F3265BBD01E}"/>
              </a:ext>
            </a:extLst>
          </p:cNvPr>
          <p:cNvSpPr txBox="1"/>
          <p:nvPr/>
        </p:nvSpPr>
        <p:spPr>
          <a:xfrm>
            <a:off x="509587" y="5134659"/>
            <a:ext cx="7589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>
                <a:hlinkClick r:id="rId3"/>
              </a:rPr>
              <a:t>https://www.anl.az/down/meqale/azerbaycan/2025/may/951420(meqale).pdf</a:t>
            </a:r>
            <a:r>
              <a:rPr lang="az-Latn-AZ"/>
              <a:t> </a:t>
            </a:r>
            <a:endParaRPr lang="az-Latn-A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E3FA14-DB07-4FE9-B6A5-736DCEF57C77}"/>
              </a:ext>
            </a:extLst>
          </p:cNvPr>
          <p:cNvSpPr txBox="1"/>
          <p:nvPr/>
        </p:nvSpPr>
        <p:spPr>
          <a:xfrm>
            <a:off x="1065261" y="115027"/>
            <a:ext cx="62657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Ombudsman Qərbi azərbaycanlıların qayıdışı ilə bağlı BMT-yə çağırış edib</a:t>
            </a:r>
          </a:p>
        </p:txBody>
      </p:sp>
      <p:pic>
        <p:nvPicPr>
          <p:cNvPr id="2050" name="Picture 2" descr="Ombudsman Qərbi azərbaycanlıların qayıdışı ilə bağlı BMT-yə çağırış edib">
            <a:extLst>
              <a:ext uri="{FF2B5EF4-FFF2-40B4-BE49-F238E27FC236}">
                <a16:creationId xmlns:a16="http://schemas.microsoft.com/office/drawing/2014/main" id="{3AADFD2C-FFDD-4C6D-BB0E-E5F0E6488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212" y="857637"/>
            <a:ext cx="5715000" cy="4286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079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A8AA44-1509-40F0-AE73-0A91E59EE2E1}"/>
              </a:ext>
            </a:extLst>
          </p:cNvPr>
          <p:cNvSpPr txBox="1"/>
          <p:nvPr/>
        </p:nvSpPr>
        <p:spPr>
          <a:xfrm>
            <a:off x="228600" y="189250"/>
            <a:ext cx="79819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Azərbaycan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Respublikasının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İnsan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hüquqları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üzrə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müvəkkili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(ombudsman)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Səbinə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Əliyevanın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"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Azərbaycan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Respublikasında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insan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hüquqlarının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qorunması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haqqında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" 2024-cü il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üzrə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məruzəsi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ilə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bağlı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Milli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Məclis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qarşısında</a:t>
            </a:r>
            <a:r>
              <a:rPr lang="en-US" sz="16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çıxışı</a:t>
            </a:r>
            <a:endParaRPr lang="en-US" sz="1600" b="1" i="0" dirty="0">
              <a:solidFill>
                <a:srgbClr val="0070C0"/>
              </a:solidFill>
              <a:effectLst/>
              <a:latin typeface="helvetica" panose="020B0604020202020204" pitchFamily="34" charset="0"/>
            </a:endParaRPr>
          </a:p>
        </p:txBody>
      </p:sp>
      <p:pic>
        <p:nvPicPr>
          <p:cNvPr id="2050" name="Picture 2" descr="Ombudsman insan hüquqlarının daha effektiv müdafiəsinə töhfəsini verir">
            <a:extLst>
              <a:ext uri="{FF2B5EF4-FFF2-40B4-BE49-F238E27FC236}">
                <a16:creationId xmlns:a16="http://schemas.microsoft.com/office/drawing/2014/main" id="{EA854DB1-1481-4393-8A83-F8348FBD0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28" y="1114425"/>
            <a:ext cx="7232697" cy="3841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39E2F9-D2BC-49FA-AD64-57F97DA11EA5}"/>
              </a:ext>
            </a:extLst>
          </p:cNvPr>
          <p:cNvSpPr txBox="1"/>
          <p:nvPr/>
        </p:nvSpPr>
        <p:spPr>
          <a:xfrm>
            <a:off x="495299" y="5078194"/>
            <a:ext cx="7458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https://www.anl.az/down/meqale/azerbaycan/2025/mart/938225(meqale).pdf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4895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88681C-AE35-4AA8-9C50-5F3265BBD01E}"/>
              </a:ext>
            </a:extLst>
          </p:cNvPr>
          <p:cNvSpPr txBox="1"/>
          <p:nvPr/>
        </p:nvSpPr>
        <p:spPr>
          <a:xfrm>
            <a:off x="509587" y="5134659"/>
            <a:ext cx="7589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https://www.anl.az/down/meqale/respublika/2025/mart/940059(meqale).pdf</a:t>
            </a:r>
            <a:r>
              <a:rPr lang="az-Latn-AZ" dirty="0"/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8D221C-4C4D-4ADC-8D89-0819E3F01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37" y="529673"/>
            <a:ext cx="7589838" cy="3347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5676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D7A2ED-EDCF-46B9-B5C4-3DE88C672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901" y="270803"/>
            <a:ext cx="6533855" cy="4744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B41143-1AD3-4E9E-BE19-CE55E907929E}"/>
              </a:ext>
            </a:extLst>
          </p:cNvPr>
          <p:cNvSpPr txBox="1"/>
          <p:nvPr/>
        </p:nvSpPr>
        <p:spPr>
          <a:xfrm>
            <a:off x="778998" y="5172759"/>
            <a:ext cx="7422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https://www.anl.az/down/meqale/azerbaycan/2025/iyun/955054(meqale).pdf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6989124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5831</TotalTime>
  <Words>289</Words>
  <Application>Microsoft Office PowerPoint</Application>
  <PresentationFormat>Произвольный</PresentationFormat>
  <Paragraphs>30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Corbel</vt:lpstr>
      <vt:lpstr>Gill Sans MT</vt:lpstr>
      <vt:lpstr>helvetica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873</cp:revision>
  <dcterms:created xsi:type="dcterms:W3CDTF">2024-03-27T12:34:00Z</dcterms:created>
  <dcterms:modified xsi:type="dcterms:W3CDTF">2025-12-04T12:46:11Z</dcterms:modified>
</cp:coreProperties>
</file>