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3"/>
  </p:notesMasterIdLst>
  <p:sldIdLst>
    <p:sldId id="411" r:id="rId2"/>
    <p:sldId id="420" r:id="rId3"/>
    <p:sldId id="410" r:id="rId4"/>
    <p:sldId id="409" r:id="rId5"/>
    <p:sldId id="412" r:id="rId6"/>
    <p:sldId id="413" r:id="rId7"/>
    <p:sldId id="414" r:id="rId8"/>
    <p:sldId id="415" r:id="rId9"/>
    <p:sldId id="416" r:id="rId10"/>
    <p:sldId id="419" r:id="rId11"/>
    <p:sldId id="417" r:id="rId1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1F4"/>
    <a:srgbClr val="0076D4"/>
    <a:srgbClr val="DCD1CB"/>
    <a:srgbClr val="0E25AE"/>
    <a:srgbClr val="005CA9"/>
    <a:srgbClr val="0900BC"/>
    <a:srgbClr val="05014B"/>
    <a:srgbClr val="0006B2"/>
    <a:srgbClr val="010078"/>
    <a:srgbClr val="004A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114" d="100"/>
          <a:sy n="114" d="100"/>
        </p:scale>
        <p:origin x="127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06.09.2025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14127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519322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236926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24695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074059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7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25013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8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203299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9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04178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10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49269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64366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06.09.2025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75365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06.09.2025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9442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06.09.2025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04704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06.09.2025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7116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06.09.2025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50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06.09.2025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10065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06.09.2025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98084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06.09.2025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635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06.09.2025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68596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06.09.2025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449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06.09.2025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1376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1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06.09.2025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1547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medeniyyet/2024/aprel/890403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525/2024/may/893915.ht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xalqqazeti/2024/oktyabr/912164(meqale)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yeni_az/2024/fevral/899052.ht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://web2.anl.az:81/read/page.php?bibid=vtls00083939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nl.az/el/emb/Milli_Kitabxana/nitq1.ht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illikitabxana.az/projects/qarabaga_kitabla_gede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91E578B-E09B-4353-B011-90B145E88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1809542"/>
            <a:ext cx="9105900" cy="504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DD85FD2-A0AC-4A04-BDE5-EB55D7851779}"/>
              </a:ext>
            </a:extLst>
          </p:cNvPr>
          <p:cNvSpPr txBox="1"/>
          <p:nvPr/>
        </p:nvSpPr>
        <p:spPr>
          <a:xfrm>
            <a:off x="-698121" y="362993"/>
            <a:ext cx="56500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44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51090B-F090-4CBD-BB58-52CA2B96B5C3}"/>
              </a:ext>
            </a:extLst>
          </p:cNvPr>
          <p:cNvSpPr txBox="1"/>
          <p:nvPr/>
        </p:nvSpPr>
        <p:spPr>
          <a:xfrm>
            <a:off x="833315" y="125889"/>
            <a:ext cx="774023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44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44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6 </a:t>
            </a:r>
            <a:r>
              <a:rPr lang="en-US" sz="4400" b="1" i="1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sentyabr</a:t>
            </a:r>
            <a:r>
              <a:rPr lang="en-US" sz="44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az-Latn-AZ" sz="44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4400" b="1" i="1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Beynəlxalq</a:t>
            </a:r>
            <a:r>
              <a:rPr lang="en-US" sz="44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4400" b="1" i="1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Kitaboxuma</a:t>
            </a:r>
            <a:r>
              <a:rPr lang="en-US" sz="44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4400" b="1" i="1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Günüdür</a:t>
            </a:r>
            <a:endParaRPr lang="az-Latn-AZ" sz="4400" b="1" i="1" dirty="0">
              <a:ln w="12700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rial" panose="020B0604020202020204" pitchFamily="34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1306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DD85FD2-A0AC-4A04-BDE5-EB55D7851779}"/>
              </a:ext>
            </a:extLst>
          </p:cNvPr>
          <p:cNvSpPr txBox="1"/>
          <p:nvPr/>
        </p:nvSpPr>
        <p:spPr>
          <a:xfrm>
            <a:off x="-698121" y="362993"/>
            <a:ext cx="56500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44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500553-36E3-4A14-93B9-C492B2904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7713"/>
            <a:ext cx="9098044" cy="5511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виток: вертикальный 4">
            <a:extLst>
              <a:ext uri="{FF2B5EF4-FFF2-40B4-BE49-F238E27FC236}">
                <a16:creationId xmlns:a16="http://schemas.microsoft.com/office/drawing/2014/main" id="{4A533831-A135-49DB-A6D0-00A52E14A124}"/>
              </a:ext>
            </a:extLst>
          </p:cNvPr>
          <p:cNvSpPr/>
          <p:nvPr/>
        </p:nvSpPr>
        <p:spPr>
          <a:xfrm rot="5400000">
            <a:off x="4094494" y="1264610"/>
            <a:ext cx="1568406" cy="7789573"/>
          </a:xfrm>
          <a:prstGeom prst="verticalScroll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12555D-EFBD-4675-8906-1A1151DED46B}"/>
              </a:ext>
            </a:extLst>
          </p:cNvPr>
          <p:cNvSpPr txBox="1"/>
          <p:nvPr/>
        </p:nvSpPr>
        <p:spPr>
          <a:xfrm>
            <a:off x="817033" y="4467392"/>
            <a:ext cx="77895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36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3600" b="1" i="1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21F4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6 </a:t>
            </a:r>
            <a:r>
              <a:rPr lang="en-US" sz="3600" b="1" i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21F4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sentyabr</a:t>
            </a:r>
            <a:r>
              <a:rPr lang="en-US" sz="3600" b="1" i="1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21F4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az-Latn-AZ" sz="3600" b="1" i="1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21F4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</a:p>
          <a:p>
            <a:pPr algn="ctr"/>
            <a:r>
              <a:rPr lang="en-US" sz="3600" b="1" i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21F4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Beynəlxalq</a:t>
            </a:r>
            <a:r>
              <a:rPr lang="en-US" sz="3600" b="1" i="1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21F4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3600" b="1" i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21F4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Kitaboxuma</a:t>
            </a:r>
            <a:r>
              <a:rPr lang="en-US" sz="3600" b="1" i="1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21F4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3600" b="1" i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21F4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Günüdür</a:t>
            </a:r>
            <a:endParaRPr lang="az-Latn-AZ" sz="3600" b="1" i="1" dirty="0">
              <a:ln w="12700">
                <a:solidFill>
                  <a:schemeClr val="bg1"/>
                </a:solidFill>
                <a:prstDash val="solid"/>
              </a:ln>
              <a:solidFill>
                <a:srgbClr val="0021F4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rial" panose="020B0604020202020204" pitchFamily="34" charset="0"/>
              <a:ea typeface="MS Mincho" panose="02020609040205080304" pitchFamily="49" charset="-128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C0EC7DA-089D-45FB-981B-12B6FFBD5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215" y="-89788"/>
            <a:ext cx="2467829" cy="90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141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D41DB7-FF21-4060-B63A-D9023253646A}"/>
              </a:ext>
            </a:extLst>
          </p:cNvPr>
          <p:cNvSpPr txBox="1"/>
          <p:nvPr/>
        </p:nvSpPr>
        <p:spPr>
          <a:xfrm>
            <a:off x="1212619" y="114017"/>
            <a:ext cx="6756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“</a:t>
            </a:r>
            <a:r>
              <a:rPr lang="en-US" sz="2400" b="1" i="0" dirty="0" err="1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Yolunuzu</a:t>
            </a:r>
            <a:r>
              <a:rPr lang="en-US" sz="24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2400" b="1" i="0" dirty="0" err="1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oxuyun</a:t>
            </a:r>
            <a:r>
              <a:rPr lang="en-US" sz="24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” (“Read Your Way”)</a:t>
            </a:r>
            <a:endParaRPr lang="az-Latn-AZ" sz="2400" b="1" dirty="0">
              <a:solidFill>
                <a:srgbClr val="0070C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8DE134-8CED-4594-8851-D130CC3AA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396" y="954733"/>
            <a:ext cx="6891616" cy="5026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4E5C29-0113-478D-82C1-BF3EC7CFA621}"/>
              </a:ext>
            </a:extLst>
          </p:cNvPr>
          <p:cNvSpPr txBox="1"/>
          <p:nvPr/>
        </p:nvSpPr>
        <p:spPr>
          <a:xfrm>
            <a:off x="1077403" y="6257313"/>
            <a:ext cx="6978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https://www.anl.az/down/meqale/medeniyyet/2024/aprel/890403.htm</a:t>
            </a:r>
            <a:r>
              <a:rPr lang="en-US" dirty="0"/>
              <a:t> </a:t>
            </a:r>
            <a:endParaRPr lang="az-Latn-AZ" dirty="0"/>
          </a:p>
        </p:txBody>
      </p:sp>
    </p:spTree>
    <p:extLst>
      <p:ext uri="{BB962C8B-B14F-4D97-AF65-F5344CB8AC3E}">
        <p14:creationId xmlns:p14="http://schemas.microsoft.com/office/powerpoint/2010/main" val="828586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3ECF2B22-710B-4678-8516-2FD9A1CB886D}"/>
              </a:ext>
            </a:extLst>
          </p:cNvPr>
          <p:cNvSpPr txBox="1"/>
          <p:nvPr/>
        </p:nvSpPr>
        <p:spPr>
          <a:xfrm>
            <a:off x="166914" y="42514"/>
            <a:ext cx="88101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000" b="1" dirty="0">
                <a:solidFill>
                  <a:srgbClr val="0076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Hər zaman dəbdə olan mütaliə: </a:t>
            </a:r>
          </a:p>
          <a:p>
            <a:pPr algn="ctr"/>
            <a:r>
              <a:rPr lang="az-Latn-AZ" sz="2000" b="1" dirty="0">
                <a:solidFill>
                  <a:srgbClr val="0076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Kitab oxumaq intellektual inkişaf və yüksək bədii zövqün formalaşması üçün əsas mənbədir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2E02F66-073E-43EA-8CA4-A51AB601B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88" y="1058177"/>
            <a:ext cx="7569200" cy="5284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F75D733-218E-46F3-A911-6565733C5D1A}"/>
              </a:ext>
            </a:extLst>
          </p:cNvPr>
          <p:cNvSpPr txBox="1"/>
          <p:nvPr/>
        </p:nvSpPr>
        <p:spPr>
          <a:xfrm>
            <a:off x="994229" y="6342711"/>
            <a:ext cx="7569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https://www.anl.az/down/meqale/525/2024/may/893915.htm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3ECF2B22-710B-4678-8516-2FD9A1CB886D}"/>
              </a:ext>
            </a:extLst>
          </p:cNvPr>
          <p:cNvSpPr txBox="1"/>
          <p:nvPr/>
        </p:nvSpPr>
        <p:spPr>
          <a:xfrm>
            <a:off x="166914" y="152568"/>
            <a:ext cx="88101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000" b="1" dirty="0">
                <a:solidFill>
                  <a:srgbClr val="0076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Sözü oxucuya qovuşduran sənət bayramı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737A2AC-EE78-4951-8E19-5A1CC962D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54" y="552677"/>
            <a:ext cx="7792484" cy="5844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F75D733-218E-46F3-A911-6565733C5D1A}"/>
              </a:ext>
            </a:extLst>
          </p:cNvPr>
          <p:cNvSpPr txBox="1"/>
          <p:nvPr/>
        </p:nvSpPr>
        <p:spPr>
          <a:xfrm>
            <a:off x="807962" y="6397040"/>
            <a:ext cx="7569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https://www.anl.az/down/meqale/xalqqazeti/2024/oktyabr/912164(meqale).pdf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0277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2128B82-213B-4B86-B415-B145A162100D}"/>
              </a:ext>
            </a:extLst>
          </p:cNvPr>
          <p:cNvSpPr txBox="1"/>
          <p:nvPr/>
        </p:nvSpPr>
        <p:spPr>
          <a:xfrm>
            <a:off x="1057059" y="174953"/>
            <a:ext cx="71990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000" b="1" dirty="0">
                <a:solidFill>
                  <a:srgbClr val="0076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Elm bir nurdur ki, paylaşdıqca çoxalar...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4AC6E2-4B17-4BD4-9457-55D6772F51EC}"/>
              </a:ext>
            </a:extLst>
          </p:cNvPr>
          <p:cNvSpPr txBox="1"/>
          <p:nvPr/>
        </p:nvSpPr>
        <p:spPr>
          <a:xfrm>
            <a:off x="1676202" y="6313715"/>
            <a:ext cx="73224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solidFill>
                  <a:schemeClr val="bg1"/>
                </a:solidFill>
                <a:hlinkClick r:id="rId3"/>
              </a:rPr>
              <a:t>https://www.anl.az/down/meqale/yeni_az/2024/fevral/899052.htm</a:t>
            </a:r>
            <a:r>
              <a:rPr lang="az-Latn-AZ" dirty="0">
                <a:solidFill>
                  <a:schemeClr val="bg1"/>
                </a:solidFill>
              </a:rPr>
              <a:t>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CCB352-271F-4053-A716-C2CD199FF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15" y="759729"/>
            <a:ext cx="8383375" cy="5553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4245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0C702B-F745-408C-9A23-736052E89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99" y="275322"/>
            <a:ext cx="4871933" cy="58202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6627B3-0C92-41B3-B656-D41DD68323A8}"/>
              </a:ext>
            </a:extLst>
          </p:cNvPr>
          <p:cNvSpPr txBox="1"/>
          <p:nvPr/>
        </p:nvSpPr>
        <p:spPr>
          <a:xfrm>
            <a:off x="878114" y="6095554"/>
            <a:ext cx="71482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http://web2.anl.az:81/read/page.php?bibid=vtls000839392</a:t>
            </a:r>
            <a:r>
              <a:rPr lang="az-Latn-AZ" dirty="0"/>
              <a:t>  </a:t>
            </a:r>
          </a:p>
          <a:p>
            <a:pPr algn="ctr"/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D73332-EB19-43C4-83A9-D1550CD7F4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2363" y="275321"/>
            <a:ext cx="4000069" cy="582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15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8FE1CC-D255-4A25-B415-D2B633614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504" y="452750"/>
            <a:ext cx="4004893" cy="5565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4C7F25-6965-41C0-8C01-A843EFA5E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882" y="452749"/>
            <a:ext cx="4380614" cy="5565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981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3C50B0-E71D-41E3-87D2-29E80F5CD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609" y="452749"/>
            <a:ext cx="4518838" cy="5293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eydər Əliyev Fondu - Ümümmilli lider">
            <a:extLst>
              <a:ext uri="{FF2B5EF4-FFF2-40B4-BE49-F238E27FC236}">
                <a16:creationId xmlns:a16="http://schemas.microsoft.com/office/drawing/2014/main" id="{5DCE9D00-FC9C-408D-89F5-238924A15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953" y="452749"/>
            <a:ext cx="3559359" cy="5320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274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409BB6-4649-42B9-9C2E-D57B3F768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33" y="850851"/>
            <a:ext cx="7783032" cy="56196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CBE01E-8E8D-4DA8-A517-98D08B7D2C4A}"/>
              </a:ext>
            </a:extLst>
          </p:cNvPr>
          <p:cNvSpPr txBox="1"/>
          <p:nvPr/>
        </p:nvSpPr>
        <p:spPr>
          <a:xfrm>
            <a:off x="382772" y="202870"/>
            <a:ext cx="84103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000" b="1" dirty="0">
                <a:solidFill>
                  <a:srgbClr val="0076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KİTABXANA XALQ, MİLLƏT VƏ CƏMİYYƏT ÜÇÜN MÜQƏDDƏS YER, MƏNƏVİYYAT, BİLİK, ZƏKA MƏNBƏYİDİR</a:t>
            </a:r>
          </a:p>
          <a:p>
            <a:pPr algn="ctr"/>
            <a:endParaRPr lang="az-Latn-AZ" sz="2000" b="1" dirty="0">
              <a:solidFill>
                <a:srgbClr val="0076D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F6BE39-8CBE-4ACB-A553-27700785E0D6}"/>
              </a:ext>
            </a:extLst>
          </p:cNvPr>
          <p:cNvSpPr txBox="1"/>
          <p:nvPr/>
        </p:nvSpPr>
        <p:spPr>
          <a:xfrm>
            <a:off x="2301949" y="647046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https://anl.az/el/emb/Milli_Kitabxana/nitq1.htm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2637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4179E8-A89B-41B9-9AC3-76BE7B701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03" y="700530"/>
            <a:ext cx="7762875" cy="56483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E4CB0C5-789E-4F81-B4A7-419F5215FC01}"/>
              </a:ext>
            </a:extLst>
          </p:cNvPr>
          <p:cNvSpPr txBox="1"/>
          <p:nvPr/>
        </p:nvSpPr>
        <p:spPr>
          <a:xfrm>
            <a:off x="1148315" y="6348855"/>
            <a:ext cx="70281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https://www.millikitabxana.az/projects/qarabaga_kitabla_gedek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2828983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5508</TotalTime>
  <Words>219</Words>
  <Application>Microsoft Office PowerPoint</Application>
  <PresentationFormat>Лист Letter (8,5x11")</PresentationFormat>
  <Paragraphs>30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796</cp:revision>
  <dcterms:created xsi:type="dcterms:W3CDTF">2024-03-27T12:34:00Z</dcterms:created>
  <dcterms:modified xsi:type="dcterms:W3CDTF">2025-09-06T08:44:32Z</dcterms:modified>
</cp:coreProperties>
</file>