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2"/>
  </p:notesMasterIdLst>
  <p:sldIdLst>
    <p:sldId id="409" r:id="rId2"/>
    <p:sldId id="410" r:id="rId3"/>
    <p:sldId id="418" r:id="rId4"/>
    <p:sldId id="417" r:id="rId5"/>
    <p:sldId id="416" r:id="rId6"/>
    <p:sldId id="411" r:id="rId7"/>
    <p:sldId id="412" r:id="rId8"/>
    <p:sldId id="413" r:id="rId9"/>
    <p:sldId id="415" r:id="rId10"/>
    <p:sldId id="414" r:id="rId11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3B9E"/>
    <a:srgbClr val="B4E2EF"/>
    <a:srgbClr val="0042A8"/>
    <a:srgbClr val="0006B2"/>
    <a:srgbClr val="005CA9"/>
    <a:srgbClr val="0E25AE"/>
    <a:srgbClr val="0900BC"/>
    <a:srgbClr val="05014B"/>
    <a:srgbClr val="0021F4"/>
    <a:srgbClr val="010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88724" autoAdjust="0"/>
  </p:normalViewPr>
  <p:slideViewPr>
    <p:cSldViewPr snapToGrid="0">
      <p:cViewPr varScale="1">
        <p:scale>
          <a:sx n="123" d="100"/>
          <a:sy n="123" d="100"/>
        </p:scale>
        <p:origin x="9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7EFA-747A-48FA-9631-ADC3430CAA20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C877-F4C6-410F-A916-09CFB9742A80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393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C877-F4C6-410F-A916-09CFB9742A80}" type="slidenum">
              <a:rPr lang="az-Latn-AZ" smtClean="0"/>
              <a:t>1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88473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77536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59442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104704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7116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0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10065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98084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4163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az-Latn-A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6859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64490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21137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B547631-CF7F-4C43-ACC5-E60DA948B5E9}" type="datetimeFigureOut">
              <a:rPr lang="az-Latn-AZ" smtClean="0"/>
              <a:t>16.12.2025</a:t>
            </a:fld>
            <a:endParaRPr lang="az-Latn-A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az-Latn-A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4286D2A-B797-48D1-AD9B-1A1909E38C5A}" type="slidenum">
              <a:rPr lang="az-Latn-AZ" smtClean="0"/>
              <a:t>‹#›</a:t>
            </a:fld>
            <a:endParaRPr lang="az-Latn-AZ"/>
          </a:p>
        </p:txBody>
      </p:sp>
    </p:spTree>
    <p:extLst>
      <p:ext uri="{BB962C8B-B14F-4D97-AF65-F5344CB8AC3E}">
        <p14:creationId xmlns:p14="http://schemas.microsoft.com/office/powerpoint/2010/main" val="36154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l.az/down/meqale/yeni_az/2025/sentyabr/964688(meqale).pdf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l.az/down/meqale/yeni_az/2025/fevral/934874(meqale).pdf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nl.az/down/meqale/herbi_and/2025/iyun/954628(meqale)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anl.az/down/meqale/ses/2024/iyun/902239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anl.az/down/meqale/baki_xeber/2024/iyul/904689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anl.az/down/meqale/azerbaycan/2024/may/895446(meqale)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l.az/down/meqale/azerbaycan/2024/iyun/900993(meqale).pdf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anl.az/down/meqale/azerbaycan/2024/may/895446(meqale)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anl.az/down/meqale/ses/2023/sentyabr/863902(meqale)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9D1FCB8-6470-463F-B353-AC63D6098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941"/>
            <a:ext cx="9144000" cy="6417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D0B47178-4303-4985-8D2E-2665F8C63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088" y="223024"/>
            <a:ext cx="3103122" cy="59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005C02-6B9E-415C-98AE-83BA403750FB}"/>
              </a:ext>
            </a:extLst>
          </p:cNvPr>
          <p:cNvSpPr txBox="1"/>
          <p:nvPr/>
        </p:nvSpPr>
        <p:spPr>
          <a:xfrm>
            <a:off x="750215" y="3292491"/>
            <a:ext cx="8017726" cy="1130887"/>
          </a:xfrm>
          <a:prstGeom prst="rect">
            <a:avLst/>
          </a:prstGeom>
          <a:solidFill>
            <a:srgbClr val="B4E2EF"/>
          </a:solidFill>
          <a:ln w="57150">
            <a:solidFill>
              <a:srgbClr val="FD3B9E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z-Latn-AZ" sz="6600" b="1" dirty="0">
                <a:solidFill>
                  <a:srgbClr val="0042A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GENDER</a:t>
            </a:r>
            <a:r>
              <a:rPr lang="az-Latn-AZ" sz="6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z-Latn-AZ" sz="6600" b="1" dirty="0">
                <a:solidFill>
                  <a:srgbClr val="FD3B9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BƏRABƏRLİYİ</a:t>
            </a:r>
            <a:endParaRPr lang="ru-RU" sz="6600" b="1" dirty="0">
              <a:solidFill>
                <a:srgbClr val="FD3B9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992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1AA0D4-0060-4CC5-B3C8-4610B0589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0" y="1134471"/>
            <a:ext cx="7439812" cy="48802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56AF8F-2EFD-426B-A004-A7458F79C36A}"/>
              </a:ext>
            </a:extLst>
          </p:cNvPr>
          <p:cNvSpPr txBox="1"/>
          <p:nvPr/>
        </p:nvSpPr>
        <p:spPr>
          <a:xfrm>
            <a:off x="761312" y="6118680"/>
            <a:ext cx="7195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http://www.anl.az/down/meqale/yeni_az/2025/sentyabr/964688(meqale).pdf</a:t>
            </a:r>
            <a:endParaRPr lang="az-Latn-AZ" dirty="0"/>
          </a:p>
          <a:p>
            <a:endParaRPr lang="az-Latn-A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7E4404-6101-49ED-A951-295E1AFB7B32}"/>
              </a:ext>
            </a:extLst>
          </p:cNvPr>
          <p:cNvSpPr txBox="1"/>
          <p:nvPr/>
        </p:nvSpPr>
        <p:spPr>
          <a:xfrm>
            <a:off x="945219" y="349640"/>
            <a:ext cx="72535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Cəmiyyətin güzgüsündə bərabərlik axtarışı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716728-292D-4CF2-9E92-9082EFB5DA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0" y="1134470"/>
            <a:ext cx="7439812" cy="488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66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1AA0D4-0060-4CC5-B3C8-4610B0589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0" y="1134471"/>
            <a:ext cx="7439812" cy="48802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56AF8F-2EFD-426B-A004-A7458F79C36A}"/>
              </a:ext>
            </a:extLst>
          </p:cNvPr>
          <p:cNvSpPr txBox="1"/>
          <p:nvPr/>
        </p:nvSpPr>
        <p:spPr>
          <a:xfrm>
            <a:off x="1143000" y="6211669"/>
            <a:ext cx="685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http://www.anl.az/down/meqale/yeni_az/2025/fevral/934874(meqale).pdf</a:t>
            </a:r>
            <a:endParaRPr lang="az-Latn-AZ" dirty="0"/>
          </a:p>
          <a:p>
            <a:endParaRPr lang="az-Latn-A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7E4404-6101-49ED-A951-295E1AFB7B32}"/>
              </a:ext>
            </a:extLst>
          </p:cNvPr>
          <p:cNvSpPr txBox="1"/>
          <p:nvPr/>
        </p:nvSpPr>
        <p:spPr>
          <a:xfrm>
            <a:off x="2878999" y="251150"/>
            <a:ext cx="33860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28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Gender bərabərliyi...</a:t>
            </a:r>
          </a:p>
        </p:txBody>
      </p:sp>
    </p:spTree>
    <p:extLst>
      <p:ext uri="{BB962C8B-B14F-4D97-AF65-F5344CB8AC3E}">
        <p14:creationId xmlns:p14="http://schemas.microsoft.com/office/powerpoint/2010/main" val="3977748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1AA0D4-0060-4CC5-B3C8-4610B0589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0" y="1134471"/>
            <a:ext cx="7439812" cy="48802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7E4404-6101-49ED-A951-295E1AFB7B32}"/>
              </a:ext>
            </a:extLst>
          </p:cNvPr>
          <p:cNvSpPr txBox="1"/>
          <p:nvPr/>
        </p:nvSpPr>
        <p:spPr>
          <a:xfrm>
            <a:off x="681611" y="325463"/>
            <a:ext cx="74398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0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Ailədaxili münaqişələr, sosial problemlər üzərində oyun qurmaq, tamaşalar düzəltmək yaxşı bir hal deyil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5D95B5-773A-4E10-AEB8-ADF61E083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0" y="1134471"/>
            <a:ext cx="7439812" cy="49080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33E98B-8BAF-4D67-8460-57DCCC37B32D}"/>
              </a:ext>
            </a:extLst>
          </p:cNvPr>
          <p:cNvSpPr txBox="1"/>
          <p:nvPr/>
        </p:nvSpPr>
        <p:spPr>
          <a:xfrm>
            <a:off x="900431" y="6143626"/>
            <a:ext cx="7002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http://www.anl.az/down/meqale/herbi_and/2025/iyun/954628(meqale).pdf</a:t>
            </a:r>
            <a:endParaRPr lang="az-Latn-AZ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041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E7E4404-6101-49ED-A951-295E1AFB7B32}"/>
              </a:ext>
            </a:extLst>
          </p:cNvPr>
          <p:cNvSpPr txBox="1"/>
          <p:nvPr/>
        </p:nvSpPr>
        <p:spPr>
          <a:xfrm>
            <a:off x="1728439" y="17724"/>
            <a:ext cx="56871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28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Ölkəmizdə hər zaman mövcud olan gender bərabərliyi qorunmaqdadır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56AF8F-2EFD-426B-A004-A7458F79C36A}"/>
              </a:ext>
            </a:extLst>
          </p:cNvPr>
          <p:cNvSpPr txBox="1"/>
          <p:nvPr/>
        </p:nvSpPr>
        <p:spPr>
          <a:xfrm>
            <a:off x="1552354" y="6226395"/>
            <a:ext cx="685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https://www.anl.az/down/meqale/ses/2024/iyun/902239.htm</a:t>
            </a:r>
            <a:r>
              <a:rPr lang="az-Latn-AZ" dirty="0"/>
              <a:t> </a:t>
            </a:r>
          </a:p>
        </p:txBody>
      </p:sp>
      <p:pic>
        <p:nvPicPr>
          <p:cNvPr id="5122" name="Picture 2" descr="Gender bərabərliyi ölkəmizdə necə qorunur? - AÇIQLAMA">
            <a:extLst>
              <a:ext uri="{FF2B5EF4-FFF2-40B4-BE49-F238E27FC236}">
                <a16:creationId xmlns:a16="http://schemas.microsoft.com/office/drawing/2014/main" id="{187BC48B-ABDE-4D28-BF34-17E8349D6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50" y="1134471"/>
            <a:ext cx="7463059" cy="4880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6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A98DAA-84FD-4631-BC3B-2F5F86B36915}"/>
              </a:ext>
            </a:extLst>
          </p:cNvPr>
          <p:cNvSpPr txBox="1"/>
          <p:nvPr/>
        </p:nvSpPr>
        <p:spPr>
          <a:xfrm>
            <a:off x="1222744" y="266942"/>
            <a:ext cx="72301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sz="28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Gender bərabərliyi inkişafın mühüm şərtidir...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70E4B3-0233-4A29-9D07-4A8B79B9EA8D}"/>
              </a:ext>
            </a:extLst>
          </p:cNvPr>
          <p:cNvSpPr txBox="1"/>
          <p:nvPr/>
        </p:nvSpPr>
        <p:spPr>
          <a:xfrm>
            <a:off x="956930" y="6147298"/>
            <a:ext cx="72301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dirty="0">
                <a:hlinkClick r:id="rId2"/>
              </a:rPr>
              <a:t>https://www.anl.az/down/meqale/baki_xeber/2024/iyul/904689.htm</a:t>
            </a:r>
            <a:r>
              <a:rPr lang="az-Latn-AZ" dirty="0"/>
              <a:t>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3B3DB03-2AC3-45D5-BC81-D08C49113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24" y="857067"/>
            <a:ext cx="7364819" cy="5143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724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4A2684-DC37-484E-95B0-5E3F833898F0}"/>
              </a:ext>
            </a:extLst>
          </p:cNvPr>
          <p:cNvSpPr txBox="1"/>
          <p:nvPr/>
        </p:nvSpPr>
        <p:spPr>
          <a:xfrm>
            <a:off x="1275908" y="256309"/>
            <a:ext cx="70068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Gender bərabərliyinin təmin edilməsi sahəsində müsbət dinamika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E552D6-EF93-4DB6-9752-30F973F1EEEA}"/>
              </a:ext>
            </a:extLst>
          </p:cNvPr>
          <p:cNvSpPr txBox="1"/>
          <p:nvPr/>
        </p:nvSpPr>
        <p:spPr>
          <a:xfrm>
            <a:off x="1052623" y="6232359"/>
            <a:ext cx="723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https://www.anl.az/down/meqale/azerbaycan/2024/may/895446(meqale).pdf</a:t>
            </a:r>
            <a:r>
              <a:rPr lang="az-Latn-AZ" dirty="0"/>
              <a:t> </a:t>
            </a:r>
          </a:p>
        </p:txBody>
      </p:sp>
      <p:pic>
        <p:nvPicPr>
          <p:cNvPr id="6146" name="Picture 2" descr="Gender problemi və Azərbaycanda gender siyasəti">
            <a:extLst>
              <a:ext uri="{FF2B5EF4-FFF2-40B4-BE49-F238E27FC236}">
                <a16:creationId xmlns:a16="http://schemas.microsoft.com/office/drawing/2014/main" id="{D410BFD8-D651-4F54-A658-35DBCEC69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23" y="1258263"/>
            <a:ext cx="6889898" cy="4650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034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ED23C7-BC8C-4BDD-9911-B7B2A8E0F60F}"/>
              </a:ext>
            </a:extLst>
          </p:cNvPr>
          <p:cNvSpPr txBox="1"/>
          <p:nvPr/>
        </p:nvSpPr>
        <p:spPr>
          <a:xfrm>
            <a:off x="616688" y="202594"/>
            <a:ext cx="83252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Azərbaycanda gender fərqlərinin aradan qaldırılması istiqamətində görülən işlər</a:t>
            </a:r>
          </a:p>
        </p:txBody>
      </p:sp>
      <p:pic>
        <p:nvPicPr>
          <p:cNvPr id="2052" name="Picture 4" descr="images (246×205)">
            <a:extLst>
              <a:ext uri="{FF2B5EF4-FFF2-40B4-BE49-F238E27FC236}">
                <a16:creationId xmlns:a16="http://schemas.microsoft.com/office/drawing/2014/main" id="{71FBBFCF-45C9-43D0-89F3-477C08F5A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4" y="1240576"/>
            <a:ext cx="5743575" cy="4786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6425DD-7C63-4DB2-918E-5529990401FC}"/>
              </a:ext>
            </a:extLst>
          </p:cNvPr>
          <p:cNvSpPr txBox="1"/>
          <p:nvPr/>
        </p:nvSpPr>
        <p:spPr>
          <a:xfrm>
            <a:off x="914400" y="6195825"/>
            <a:ext cx="7315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3"/>
              </a:rPr>
              <a:t>https://www.anl.az/down/meqale/azerbaycan/2024/iyun/900993(meqale).pdf</a:t>
            </a:r>
            <a:r>
              <a:rPr lang="az-Latn-A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4057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4A2684-DC37-484E-95B0-5E3F833898F0}"/>
              </a:ext>
            </a:extLst>
          </p:cNvPr>
          <p:cNvSpPr txBox="1"/>
          <p:nvPr/>
        </p:nvSpPr>
        <p:spPr>
          <a:xfrm>
            <a:off x="1275908" y="256309"/>
            <a:ext cx="70068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Ulu Öndərin gender siyasəti: </a:t>
            </a:r>
          </a:p>
          <a:p>
            <a:pPr algn="ctr"/>
            <a:r>
              <a:rPr lang="az-Latn-AZ" sz="28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Hüquq bərabərliyinə aparan yol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E552D6-EF93-4DB6-9752-30F973F1EEEA}"/>
              </a:ext>
            </a:extLst>
          </p:cNvPr>
          <p:cNvSpPr txBox="1"/>
          <p:nvPr/>
        </p:nvSpPr>
        <p:spPr>
          <a:xfrm>
            <a:off x="1052623" y="6232359"/>
            <a:ext cx="723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https://www.anl.az/down/meqale/azerbaycan/2024/may/895446(meqale).pdf</a:t>
            </a:r>
            <a:r>
              <a:rPr lang="az-Latn-AZ" dirty="0"/>
              <a:t> </a:t>
            </a:r>
          </a:p>
        </p:txBody>
      </p:sp>
      <p:pic>
        <p:nvPicPr>
          <p:cNvPr id="4098" name="Picture 2" descr="images (318×159)">
            <a:extLst>
              <a:ext uri="{FF2B5EF4-FFF2-40B4-BE49-F238E27FC236}">
                <a16:creationId xmlns:a16="http://schemas.microsoft.com/office/drawing/2014/main" id="{DBDAA72A-3EE9-458A-B614-24C4A63B2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26" y="1350335"/>
            <a:ext cx="8075096" cy="4476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885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0A84E1-FF6A-46B2-9DBB-E0E89CE535DA}"/>
              </a:ext>
            </a:extLst>
          </p:cNvPr>
          <p:cNvSpPr txBox="1"/>
          <p:nvPr/>
        </p:nvSpPr>
        <p:spPr>
          <a:xfrm>
            <a:off x="850604" y="6157379"/>
            <a:ext cx="68048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Latn-AZ" dirty="0">
                <a:hlinkClick r:id="rId2"/>
              </a:rPr>
              <a:t>https://www.anl.az/down/meqale/ses/2023/sentyabr/863902(meqale).pdf</a:t>
            </a:r>
            <a:r>
              <a:rPr lang="az-Latn-AZ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05DD0F-AECC-40FA-A6DA-46969B91DB95}"/>
              </a:ext>
            </a:extLst>
          </p:cNvPr>
          <p:cNvSpPr txBox="1"/>
          <p:nvPr/>
        </p:nvSpPr>
        <p:spPr>
          <a:xfrm>
            <a:off x="999461" y="331289"/>
            <a:ext cx="7485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Latn-AZ" sz="2800" b="1" dirty="0">
                <a:solidFill>
                  <a:srgbClr val="0042A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Ölkəmizdə gender bərabərliyi diqqət mərkəzindədir</a:t>
            </a:r>
          </a:p>
        </p:txBody>
      </p:sp>
      <p:pic>
        <p:nvPicPr>
          <p:cNvPr id="3074" name="Picture 2" descr="Gender bərabərliyi - EU NEIGHBOURS east">
            <a:extLst>
              <a:ext uri="{FF2B5EF4-FFF2-40B4-BE49-F238E27FC236}">
                <a16:creationId xmlns:a16="http://schemas.microsoft.com/office/drawing/2014/main" id="{D5881488-42F9-4796-892F-CFB336581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03" y="1285396"/>
            <a:ext cx="7060019" cy="4388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14665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5071</TotalTime>
  <Words>279</Words>
  <Application>Microsoft Office PowerPoint</Application>
  <PresentationFormat>Лист Letter (8,5x11")</PresentationFormat>
  <Paragraphs>21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Corbel</vt:lpstr>
      <vt:lpstr>Gill Sans MT</vt:lpstr>
      <vt:lpstr>Times New Roman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Konul</dc:creator>
  <cp:lastModifiedBy>Admin</cp:lastModifiedBy>
  <cp:revision>771</cp:revision>
  <dcterms:created xsi:type="dcterms:W3CDTF">2024-03-27T12:34:00Z</dcterms:created>
  <dcterms:modified xsi:type="dcterms:W3CDTF">2025-12-16T08:22:39Z</dcterms:modified>
</cp:coreProperties>
</file>